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45" r:id="rId2"/>
  </p:sldMasterIdLst>
  <p:notesMasterIdLst>
    <p:notesMasterId r:id="rId26"/>
  </p:notesMasterIdLst>
  <p:handoutMasterIdLst>
    <p:handoutMasterId r:id="rId27"/>
  </p:handoutMasterIdLst>
  <p:sldIdLst>
    <p:sldId id="484" r:id="rId3"/>
    <p:sldId id="284" r:id="rId4"/>
    <p:sldId id="533" r:id="rId5"/>
    <p:sldId id="288" r:id="rId6"/>
    <p:sldId id="534" r:id="rId7"/>
    <p:sldId id="535" r:id="rId8"/>
    <p:sldId id="536" r:id="rId9"/>
    <p:sldId id="537" r:id="rId10"/>
    <p:sldId id="538" r:id="rId11"/>
    <p:sldId id="539" r:id="rId12"/>
    <p:sldId id="541" r:id="rId13"/>
    <p:sldId id="542" r:id="rId14"/>
    <p:sldId id="543" r:id="rId15"/>
    <p:sldId id="544" r:id="rId16"/>
    <p:sldId id="545" r:id="rId17"/>
    <p:sldId id="546" r:id="rId18"/>
    <p:sldId id="553" r:id="rId19"/>
    <p:sldId id="551" r:id="rId20"/>
    <p:sldId id="552" r:id="rId21"/>
    <p:sldId id="554" r:id="rId22"/>
    <p:sldId id="549" r:id="rId23"/>
    <p:sldId id="550" r:id="rId24"/>
    <p:sldId id="547" r:id="rId25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5696"/>
    <a:srgbClr val="990000"/>
    <a:srgbClr val="CDD8E5"/>
    <a:srgbClr val="00C005"/>
    <a:srgbClr val="FFFF00"/>
    <a:srgbClr val="FFB7B7"/>
    <a:srgbClr val="9FB5CD"/>
    <a:srgbClr val="FFFFFF"/>
    <a:srgbClr val="FEA501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4291" autoAdjust="0"/>
  </p:normalViewPr>
  <p:slideViewPr>
    <p:cSldViewPr snapToGrid="0">
      <p:cViewPr varScale="1">
        <p:scale>
          <a:sx n="76" d="100"/>
          <a:sy n="76" d="100"/>
        </p:scale>
        <p:origin x="-175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65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1950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592492-A561-CA4B-9BC8-43DCBD6D63A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850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5907"/>
            <a:ext cx="5437168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7A0291-C69D-8B46-8086-5509DFD799B1}" type="slidenum">
              <a:rPr lang="de-DE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992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A0044B-9621-D442-9C88-6ED8B240719D}" type="slidenum">
              <a:rPr lang="de-DE" sz="1200"/>
              <a:pPr eaLnBrk="1" hangingPunct="1"/>
              <a:t>1</a:t>
            </a:fld>
            <a:endParaRPr lang="de-DE" sz="1200" dirty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53150" y="9434996"/>
            <a:ext cx="2944525" cy="49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15" tIns="47862" rIns="95715" bIns="47862" anchor="b"/>
          <a:lstStyle>
            <a:lvl1pPr defTabSz="947738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2A8D0DA8-2A05-DC43-8D66-A7511AEB48C0}" type="slidenum">
              <a:rPr lang="en-GB" sz="1300"/>
              <a:pPr algn="r" eaLnBrk="1" hangingPunct="1"/>
              <a:t>1</a:t>
            </a:fld>
            <a:endParaRPr lang="en-GB" sz="1300" dirty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715" tIns="47862" rIns="95715" bIns="47862"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F8E7E5-1230-9148-8DB2-61F287C6ACD1}" type="slidenum">
              <a:rPr lang="de-DE" sz="1200"/>
              <a:pPr eaLnBrk="1" hangingPunct="1"/>
              <a:t>2</a:t>
            </a:fld>
            <a:endParaRPr lang="de-DE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8FD180-41FF-5941-A279-04A29BBA3DA3}" type="slidenum">
              <a:rPr lang="de-DE" sz="1200"/>
              <a:pPr eaLnBrk="1" hangingPunct="1"/>
              <a:t>4</a:t>
            </a:fld>
            <a:endParaRPr lang="de-DE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xmlns="" val="173507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593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6243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45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9326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1313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7" name="Image 6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31727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344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63486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>
              <a:lnSpc>
                <a:spcPct val="120000"/>
              </a:lnSpc>
            </a:pPr>
            <a:r>
              <a:rPr lang="fr-FR" dirty="0" smtClean="0"/>
              <a:t>De quoi il s’agit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Objectif(s)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Caractérisation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Contexte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Périmètre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Collecte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Prétraitement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Analyse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statistique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cognitive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Solution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Plan d’action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Système IP</a:t>
            </a:r>
          </a:p>
          <a:p>
            <a:pPr lvl="2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Représentation </a:t>
            </a:r>
            <a:r>
              <a:rPr lang="fr-FR" dirty="0" err="1" smtClean="0"/>
              <a:t>Stat&amp;Co</a:t>
            </a:r>
            <a:endParaRPr lang="fr-FR" dirty="0" smtClean="0"/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Décomposition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Décision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Entrepôt d’expériences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Modèles à stocker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Alternatives 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Exploitation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Inférence bayésienne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Arbres de décision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5493657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Cas industriel</a:t>
            </a:r>
            <a:endParaRPr lang="fr-FR" dirty="0"/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7" y="6244936"/>
            <a:ext cx="1338054" cy="4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1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486" y="1489075"/>
            <a:ext cx="7380514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192982"/>
            <a:ext cx="1275709" cy="47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4585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7099363" y="5690753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4439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54" r="22118"/>
          <a:stretch>
            <a:fillRect/>
          </a:stretch>
        </p:blipFill>
        <p:spPr bwMode="auto">
          <a:xfrm>
            <a:off x="266700" y="6045200"/>
            <a:ext cx="7508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9350" y="6184900"/>
            <a:ext cx="698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691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2514" y="1489075"/>
            <a:ext cx="7351486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88114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C00000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4" name="Image 13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34436" y="6182591"/>
            <a:ext cx="1386546" cy="4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6289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609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73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222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60531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58847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7806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159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174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36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03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4" cstate="print"/>
          <a:srcRect l="13058" t="22353" r="63469" b="56064"/>
          <a:stretch>
            <a:fillRect/>
          </a:stretch>
        </p:blipFill>
        <p:spPr bwMode="auto">
          <a:xfrm>
            <a:off x="324491" y="6012872"/>
            <a:ext cx="1473136" cy="61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455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069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552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99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2498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090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44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  <p:extLst>
      <p:ext uri="{BB962C8B-B14F-4D97-AF65-F5344CB8AC3E}">
        <p14:creationId xmlns:p14="http://schemas.microsoft.com/office/powerpoint/2010/main" xmlns="" val="143724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9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4835045"/>
            <a:ext cx="9009530" cy="1202499"/>
          </a:xfrm>
        </p:spPr>
        <p:txBody>
          <a:bodyPr/>
          <a:lstStyle/>
          <a:p>
            <a:pPr algn="ctr">
              <a:lnSpc>
                <a:spcPts val="3200"/>
              </a:lnSpc>
            </a:pPr>
            <a:r>
              <a:rPr lang="en-CA" dirty="0" smtClean="0"/>
              <a:t>CHAPITRE 12: Le </a:t>
            </a:r>
            <a:r>
              <a:rPr lang="en-CA" dirty="0" err="1" smtClean="0"/>
              <a:t>contrôle</a:t>
            </a:r>
            <a:r>
              <a:rPr lang="en-CA" dirty="0" smtClean="0"/>
              <a:t> </a:t>
            </a:r>
            <a:r>
              <a:rPr lang="en-CA" dirty="0" err="1" smtClean="0"/>
              <a:t>organisationnel</a:t>
            </a: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17730" y="3594971"/>
            <a:ext cx="3569918" cy="588723"/>
          </a:xfrm>
        </p:spPr>
        <p:txBody>
          <a:bodyPr/>
          <a:lstStyle/>
          <a:p>
            <a:pPr algn="ctr"/>
            <a:r>
              <a:rPr lang="fr-FR" sz="1800" cap="none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Professeur :Dr </a:t>
            </a:r>
            <a:r>
              <a:rPr lang="fr-FR" sz="18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Séli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APEDOME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291" y="2319819"/>
            <a:ext cx="2901005" cy="755795"/>
          </a:xfrm>
          <a:prstGeom prst="rect">
            <a:avLst/>
          </a:prstGeom>
        </p:spPr>
        <p:txBody>
          <a:bodyPr>
            <a:prstTxWarp prst="textCanUp">
              <a:avLst>
                <a:gd name="adj" fmla="val 91037"/>
              </a:avLst>
            </a:prstTxWarp>
            <a:spAutoFit/>
          </a:bodyPr>
          <a:lstStyle/>
          <a:p>
            <a:pPr algn="ctr"/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Automne </a:t>
            </a:r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2019</a:t>
            </a:r>
            <a:endParaRPr lang="fr-FR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 bwMode="gray">
          <a:xfrm>
            <a:off x="0" y="300624"/>
            <a:ext cx="9009530" cy="12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INTRODUCTION</a:t>
            </a:r>
            <a:r>
              <a:rPr kumimoji="0" lang="en-CA" sz="32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 A LA GESTION DES AFFAIRES</a:t>
            </a: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ADM1700 A </a:t>
            </a:r>
            <a: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endParaRPr kumimoji="0" lang="fr-FR" sz="3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système de contrôle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941534" y="1252603"/>
            <a:ext cx="690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conception du sous-système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29217" y="1691013"/>
            <a:ext cx="653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A  quoi le système de contrôle doit-il servir?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2029217" y="2154477"/>
            <a:ext cx="574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Doit-il être orienté vers l’avenir? ( résoudre les problèmes avant qu’ils ne se manifestent)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853852" y="2893512"/>
            <a:ext cx="612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Doit-il  éclaircir le passé?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1866377" y="3419600"/>
            <a:ext cx="581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choix des critères d’évaluation du rendement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41534" y="3995798"/>
            <a:ext cx="68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Fixer des objectifs à l’étape de la planification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03956" y="4521891"/>
            <a:ext cx="696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Déterminer  le type de critères à utiliser pour apprécier les réalisations des objectifs</a:t>
            </a:r>
            <a:endParaRPr lang="fr-FR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30434" y="6313287"/>
            <a:ext cx="648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Retenir des critères valables</a:t>
            </a:r>
            <a:endParaRPr lang="fr-FR" sz="1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29008" y="5373661"/>
            <a:ext cx="696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Exemple le taux de rentabilité, le coût unitaire, le taux d’unités défectueuses, nombre d’unités vendues</a:t>
            </a:r>
            <a:endParaRPr lang="fr-FR" sz="1800" dirty="0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200416" y="349431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système de contrôle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79112" y="1628384"/>
            <a:ext cx="691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L’établissement des normes de rendement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2" y="2154477"/>
            <a:ext cx="673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valeur de référence utilisée comme critère d’évaluation du rendement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54476" y="2555310"/>
            <a:ext cx="23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Nous distinguons: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04163" y="2981194"/>
            <a:ext cx="68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Les normes de temps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04164" y="3507288"/>
            <a:ext cx="482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Délai pour l’accomplissement d’une tâche donnée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91847" y="3908121"/>
            <a:ext cx="400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Les normes de production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054269" y="4459266"/>
            <a:ext cx="6563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nombre d’unité que doit produire un individu ou un groupe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79321" y="4947781"/>
            <a:ext cx="56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Les normes de coûts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04372" y="5386192"/>
            <a:ext cx="496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coût unitaire d’un bien ou service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54268" y="5799551"/>
            <a:ext cx="593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Les normes de qualité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029217" y="6225436"/>
            <a:ext cx="432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Qualité à atteindre pour satisfaire le client</a:t>
            </a:r>
            <a:endParaRPr lang="fr-FR" sz="1600" dirty="0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200416" y="349431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système de contrôle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17315" y="1302707"/>
            <a:ext cx="587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L’évaluation du rendement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4" y="1991638"/>
            <a:ext cx="607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L’évaluation de rendement peut se faire  sur une fréquence quotidienne, hebdomadaire, mensuelle ou annuelle.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03956" y="2981194"/>
            <a:ext cx="650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L’analyse des écarts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53852" y="3544866"/>
            <a:ext cx="6563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recherche de tout écart entre les résultats et les normes.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28800" y="427137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L’application de mesures destinées à remédier à toutes situations défavorables.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03748" y="5198301"/>
            <a:ext cx="578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 modifier les normes si elles sont trop relevées…. </a:t>
            </a:r>
            <a:endParaRPr lang="fr-FR" sz="1600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00416" y="349431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contrôle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292263" y="1302707"/>
            <a:ext cx="582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préventif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04373" y="1828800"/>
            <a:ext cx="6751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Sert à orienter les activités de façon à produire les résultats escomptés.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29008" y="2354893"/>
            <a:ext cx="6801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continu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16273" y="3031299"/>
            <a:ext cx="6926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S’effectue au cours de la mise en œuvre d’un processus.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28799" y="3419605"/>
            <a:ext cx="682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  on peut poursuivre la production ou l’interrompre.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16690" y="3945699"/>
            <a:ext cx="289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correctif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79113" y="4647156"/>
            <a:ext cx="538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est axé sur les résultats antérieurs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41743" y="5423770"/>
            <a:ext cx="5347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Prendre des mesures nécessaires pour redresser une situation après la découverte du résultat.</a:t>
            </a:r>
            <a:endParaRPr lang="fr-FR" sz="1600" dirty="0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162838" y="433355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29425" y="1240077"/>
            <a:ext cx="423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centres de responsabilité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91846" y="1753644"/>
            <a:ext cx="475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Les centres de coûts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116899" y="2755726"/>
            <a:ext cx="464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Les centres de revenus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91638" y="3206663"/>
            <a:ext cx="691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Permet d’évaluer le résultat en examinant les produits générés par les ventes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53851" y="2292263"/>
            <a:ext cx="5837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charges générées par la fabrication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91638" y="3870543"/>
            <a:ext cx="685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Les centres de profit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66587" y="4384110"/>
            <a:ext cx="655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comparaison des revenus  avec les charges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16481" y="4872625"/>
            <a:ext cx="67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Les centres de rentabilité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41742" y="5436296"/>
            <a:ext cx="587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Rendement de par rapport aux fonds investis.</a:t>
            </a:r>
            <a:endParaRPr lang="fr-FR" sz="1600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162838" y="433355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6" y="1240077"/>
            <a:ext cx="681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budgétaire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66586" y="1691014"/>
            <a:ext cx="681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budget est l’expression quantitative d’un plan d’action servant à évaluer les résultats.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54477" y="2780778"/>
            <a:ext cx="4659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budget des ventes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167001" y="3281819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budget des dépenses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066794" y="2329841"/>
            <a:ext cx="432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budgets d’exploitation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29216" y="4684734"/>
            <a:ext cx="5674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budget à base zéro implique la justification de chaque dollar que l’on inscrit.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116898" y="3770334"/>
            <a:ext cx="566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budget des produits ( bénéfice par produit)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141950" y="4221271"/>
            <a:ext cx="527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budget de caisse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41742" y="5574082"/>
            <a:ext cx="581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budgets d’investissement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03956" y="5962389"/>
            <a:ext cx="6050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Budget alloué au programme de recherche, au remplacement de matériel désuet, agrandissement d’installation de production…</a:t>
            </a:r>
            <a:endParaRPr lang="fr-FR" sz="1600" dirty="0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41326" y="1240077"/>
            <a:ext cx="681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contrôle financier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41327" y="1628384"/>
            <a:ext cx="3620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états financiers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41534" y="2066794"/>
            <a:ext cx="4985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 bilan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78903" y="2505205"/>
            <a:ext cx="6926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bilan décrit la structure du capital d’une entreprise d’après son actif à court terme, ses immobilisations, son passif à court terme, ses capitaux propres.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66377" y="5837129"/>
            <a:ext cx="537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Les résultats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16066" y="6175332"/>
            <a:ext cx="680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On y trouve le produit, les charges d’exploitation et le bénéfice.</a:t>
            </a:r>
            <a:endParaRPr lang="fr-F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5719" t="37114" r="35151" b="30892"/>
          <a:stretch>
            <a:fillRect/>
          </a:stretch>
        </p:blipFill>
        <p:spPr bwMode="auto">
          <a:xfrm>
            <a:off x="2295263" y="3256768"/>
            <a:ext cx="6564263" cy="240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6" y="1240077"/>
            <a:ext cx="681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Le contrôle financier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91846" y="1778696"/>
            <a:ext cx="276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ratios financiers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16274" y="2805830"/>
            <a:ext cx="3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ratios de liquidité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1430" y="3382027"/>
            <a:ext cx="6688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capacité d’une entreprise à combler ses besoins futurs en trésorerie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28800" y="4759890"/>
            <a:ext cx="318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Actif à court terme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1828800" y="5235879"/>
            <a:ext cx="369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Passif à court terme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41327" y="4196219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Ratio de liquidité générale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 bwMode="auto">
          <a:xfrm flipV="1">
            <a:off x="1966586" y="5135671"/>
            <a:ext cx="2279737" cy="250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085567" y="4371584"/>
            <a:ext cx="387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Ratios de liquidité immédiate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100174" y="4912290"/>
            <a:ext cx="318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Actif disponible</a:t>
            </a:r>
            <a:endParaRPr lang="fr-FR" sz="1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100174" y="5388279"/>
            <a:ext cx="369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Passif à court terme</a:t>
            </a:r>
            <a:endParaRPr lang="fr-FR" sz="1800" dirty="0"/>
          </a:p>
        </p:txBody>
      </p:sp>
      <p:cxnSp>
        <p:nvCxnSpPr>
          <p:cNvPr id="17" name="Connecteur droit 16"/>
          <p:cNvCxnSpPr/>
          <p:nvPr/>
        </p:nvCxnSpPr>
        <p:spPr bwMode="auto">
          <a:xfrm flipV="1">
            <a:off x="5237960" y="5288071"/>
            <a:ext cx="2279737" cy="250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 l="20366" t="30247" r="38479" b="22178"/>
          <a:stretch>
            <a:fillRect/>
          </a:stretch>
        </p:blipFill>
        <p:spPr bwMode="auto">
          <a:xfrm>
            <a:off x="5145551" y="1672259"/>
            <a:ext cx="2583008" cy="167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6" y="1240077"/>
            <a:ext cx="681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FF0000"/>
                </a:solidFill>
              </a:rPr>
              <a:t>Le contrôle financier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04164" y="1753644"/>
            <a:ext cx="627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ratios financiers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41326" y="2317315"/>
            <a:ext cx="395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ratios d’endettement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28800" y="4045908"/>
            <a:ext cx="318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Total des dettes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1828800" y="4521897"/>
            <a:ext cx="369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Total de l’actif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41327" y="3432133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Ratio des dettes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2" name="Connecteur droit 11"/>
          <p:cNvCxnSpPr/>
          <p:nvPr/>
        </p:nvCxnSpPr>
        <p:spPr bwMode="auto">
          <a:xfrm flipV="1">
            <a:off x="1966586" y="4421689"/>
            <a:ext cx="2279737" cy="250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761972" y="4198308"/>
            <a:ext cx="318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Total des dettes</a:t>
            </a:r>
            <a:endParaRPr lang="fr-FR" sz="1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761972" y="4674297"/>
            <a:ext cx="369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Total  des capitaux propres</a:t>
            </a:r>
            <a:endParaRPr lang="fr-FR" sz="1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774499" y="3584533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Ratio d’autonomie financière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 bwMode="auto">
          <a:xfrm flipV="1">
            <a:off x="4899758" y="4574089"/>
            <a:ext cx="2279737" cy="250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747374" y="6041718"/>
            <a:ext cx="44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Bénéfice avant impôts+ intérêts débiteurs</a:t>
            </a:r>
            <a:endParaRPr lang="fr-FR" sz="18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248415" y="6519446"/>
            <a:ext cx="369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Intérêts débiteurs</a:t>
            </a:r>
            <a:endParaRPr lang="fr-FR" sz="1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759901" y="5427943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>
                <a:solidFill>
                  <a:srgbClr val="FF0000"/>
                </a:solidFill>
              </a:rPr>
              <a:t>Ratio d’autonomie financière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 bwMode="auto">
          <a:xfrm flipV="1">
            <a:off x="2885160" y="6400800"/>
            <a:ext cx="3903949" cy="4175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20366" t="30247" r="38479" b="22178"/>
          <a:stretch>
            <a:fillRect/>
          </a:stretch>
        </p:blipFill>
        <p:spPr bwMode="auto">
          <a:xfrm>
            <a:off x="5145551" y="1672259"/>
            <a:ext cx="2583008" cy="167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6" y="1240077"/>
            <a:ext cx="681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contrôle financier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41742" y="2029216"/>
            <a:ext cx="627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ratios financiers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66378" y="2680570"/>
            <a:ext cx="349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ratios d’exploitation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58028" y="4526072"/>
            <a:ext cx="24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Comptes clients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95606" y="5066430"/>
            <a:ext cx="301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Produits d’exploitation quotidien moyen</a:t>
            </a:r>
            <a:endParaRPr lang="fr-FR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70555" y="3962401"/>
            <a:ext cx="385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Délai moyen de recouvrement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 bwMode="auto">
          <a:xfrm>
            <a:off x="1995814" y="4926907"/>
            <a:ext cx="1761994" cy="20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928986" y="4628368"/>
            <a:ext cx="44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Coûts des marchandises vendues</a:t>
            </a:r>
            <a:endParaRPr lang="fr-FR" sz="1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81380" y="5181252"/>
            <a:ext cx="227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Stocks</a:t>
            </a:r>
            <a:endParaRPr lang="fr-FR" sz="18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505184" y="4052171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Taux de rotation des stocks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9" name="Connecteur droit 18"/>
          <p:cNvCxnSpPr/>
          <p:nvPr/>
        </p:nvCxnSpPr>
        <p:spPr bwMode="auto">
          <a:xfrm flipV="1">
            <a:off x="5185775" y="5025024"/>
            <a:ext cx="2682652" cy="104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20366" t="30247" r="38479" b="22178"/>
          <a:stretch>
            <a:fillRect/>
          </a:stretch>
        </p:blipFill>
        <p:spPr bwMode="auto">
          <a:xfrm>
            <a:off x="5383545" y="2073092"/>
            <a:ext cx="2583008" cy="167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 Narrow" charset="0"/>
                <a:cs typeface="Tahoma" charset="0"/>
              </a:rPr>
              <a:t>Plan</a:t>
            </a:r>
          </a:p>
        </p:txBody>
      </p:sp>
      <p:sp>
        <p:nvSpPr>
          <p:cNvPr id="16387" name="Rectangle 9"/>
          <p:cNvSpPr>
            <a:spLocks noGrp="1" noChangeArrowheads="1"/>
          </p:cNvSpPr>
          <p:nvPr>
            <p:ph idx="1"/>
          </p:nvPr>
        </p:nvSpPr>
        <p:spPr>
          <a:xfrm>
            <a:off x="300625" y="1614334"/>
            <a:ext cx="8843375" cy="3888144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 contrôle en tant que fonction de gestion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éléments indispensables à un système de contrôle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outils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sz="2800" b="1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6" y="1240077"/>
            <a:ext cx="681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contrôle financier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29008" y="1691014"/>
            <a:ext cx="627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ratios financiers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66378" y="2680570"/>
            <a:ext cx="645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ratios de rentabilité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133601" y="3912298"/>
            <a:ext cx="23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Bénéfice brut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95606" y="4465182"/>
            <a:ext cx="266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Produits d’exploitation</a:t>
            </a:r>
            <a:endParaRPr lang="fr-FR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70555" y="3361153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Marge bénéficiaire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 bwMode="auto">
          <a:xfrm flipV="1">
            <a:off x="2058444" y="4334005"/>
            <a:ext cx="2200405" cy="41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928986" y="4027120"/>
            <a:ext cx="44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Bénéfice après impôts</a:t>
            </a:r>
            <a:endParaRPr lang="fr-FR" sz="1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154454" y="4567478"/>
            <a:ext cx="227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Capitaux propres</a:t>
            </a:r>
            <a:endParaRPr lang="fr-FR" sz="18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941513" y="3463449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Rendement des capitaux</a:t>
            </a:r>
            <a:endParaRPr lang="fr-FR" sz="1800" dirty="0">
              <a:solidFill>
                <a:srgbClr val="FF0000"/>
              </a:solidFill>
            </a:endParaRPr>
          </a:p>
        </p:txBody>
      </p:sp>
      <p:cxnSp>
        <p:nvCxnSpPr>
          <p:cNvPr id="19" name="Connecteur droit 18"/>
          <p:cNvCxnSpPr/>
          <p:nvPr/>
        </p:nvCxnSpPr>
        <p:spPr bwMode="auto">
          <a:xfrm flipV="1">
            <a:off x="5066772" y="4396636"/>
            <a:ext cx="2611683" cy="31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366" t="30247" r="38479" b="22178"/>
          <a:stretch>
            <a:fillRect/>
          </a:stretch>
        </p:blipFill>
        <p:spPr bwMode="auto">
          <a:xfrm>
            <a:off x="5145551" y="1672259"/>
            <a:ext cx="2583008" cy="167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29841" y="1390389"/>
            <a:ext cx="602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des opérations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4" y="2179529"/>
            <a:ext cx="696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contrôle des opérations conduit à évaluer le rendement dans divers secteurs de l’organisation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778696" y="3632548"/>
            <a:ext cx="348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Les ressources humaines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29216" y="4396636"/>
            <a:ext cx="289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production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803748" y="5574082"/>
            <a:ext cx="45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La commercialisation</a:t>
            </a:r>
            <a:endParaRPr lang="fr-FR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831" t="32751" r="43803" b="27737"/>
          <a:stretch>
            <a:fillRect/>
          </a:stretch>
        </p:blipFill>
        <p:spPr bwMode="auto">
          <a:xfrm>
            <a:off x="4934550" y="3469106"/>
            <a:ext cx="3896300" cy="267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79112" y="1365337"/>
            <a:ext cx="648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vérification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4" y="1966586"/>
            <a:ext cx="692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processus par lequel une personne indépendante et compétente accumule de l’information quantitative portant sur une entité, et détermine sa conformité aux normes établies.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91221" y="5837129"/>
            <a:ext cx="660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vérificateur a pour tâche d’évaluer les activités financières, comptables d’une autre entreprise.</a:t>
            </a:r>
            <a:endParaRPr lang="fr-F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9521" t="42228" r="31972" b="38254"/>
          <a:stretch>
            <a:fillRect/>
          </a:stretch>
        </p:blipFill>
        <p:spPr bwMode="auto">
          <a:xfrm>
            <a:off x="2448927" y="2918564"/>
            <a:ext cx="4791117" cy="28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contrôle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79529" y="1215025"/>
            <a:ext cx="661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moyens utilisés par les vérificateurs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91430" y="1703540"/>
            <a:ext cx="7064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L’observation des procédés comptables et du contrôle interne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91431" y="2417523"/>
            <a:ext cx="701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L’inspection des registres de l’entreprise, des documents justificatifs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29008" y="3194137"/>
            <a:ext cx="6964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confirmation par des tiers de certains éléments d’information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778696" y="3995803"/>
            <a:ext cx="646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comparaison des états établis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03748" y="4759890"/>
            <a:ext cx="6438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L’analyse des données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16274" y="5336088"/>
            <a:ext cx="6475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calcul des éléments comme la valeur des stocks, l’amortissement, </a:t>
            </a:r>
            <a:r>
              <a:rPr lang="fr-FR" sz="1600" smtClean="0"/>
              <a:t>les impôts...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891430" y="6162805"/>
            <a:ext cx="680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collecte de renseignements sur les plans futurs de l’entreprise</a:t>
            </a:r>
            <a:endParaRPr lang="fr-FR" sz="1600" dirty="0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175364" y="527301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02915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latin typeface="Arial Narrow" charset="0"/>
                <a:cs typeface="Tahoma" charset="0"/>
              </a:rPr>
              <a:t>Objectif pour l’étudiant</a:t>
            </a:r>
            <a:endParaRPr lang="fr-FR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359" y="1519694"/>
            <a:ext cx="8730641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En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complétant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chapitre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vous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devez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être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capables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de 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5989" y="2480153"/>
            <a:ext cx="81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Expliquer le concept de contrôle et son importance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0936" y="3106456"/>
            <a:ext cx="796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Enumérer les éléments à prendre en considération dans l’établissement d’un processus de contrôle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13359" y="3958226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Distinguer les divers types de contrôle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5446" y="4536510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les différents outils de contrôle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vers la droite 6"/>
          <p:cNvSpPr/>
          <p:nvPr/>
        </p:nvSpPr>
        <p:spPr bwMode="auto">
          <a:xfrm>
            <a:off x="200416" y="146509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Titre 4"/>
          <p:cNvSpPr>
            <a:spLocks noGrp="1"/>
          </p:cNvSpPr>
          <p:nvPr>
            <p:ph type="title"/>
          </p:nvPr>
        </p:nvSpPr>
        <p:spPr>
          <a:xfrm>
            <a:off x="123826" y="0"/>
            <a:ext cx="9020174" cy="968375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</a:pPr>
            <a:r>
              <a:rPr lang="fr-FR" sz="2800" dirty="0" smtClean="0">
                <a:latin typeface="Arial" charset="0"/>
                <a:cs typeface="Arial" charset="0"/>
              </a:rPr>
              <a:t>Le contrôle  en tant que fonction de gestion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41533" y="1177446"/>
            <a:ext cx="665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16483" y="5622243"/>
            <a:ext cx="6814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Pour que l’on utilise toutes les ressources de l’organisation de la manière la plus judicieuse et la plus rentable en vue de réaliser les objectifs généraux.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279737" y="1665962"/>
            <a:ext cx="6350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contrôle représente un effort systématique visant: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54060" y="2254685"/>
            <a:ext cx="655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à établir des normes de rendement liées aux objectifs de la planification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78904" y="3056351"/>
            <a:ext cx="688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à concevoir un système d’information rétroactif, à comparer les résultats obtenus avec les normes préétablies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66378" y="3870543"/>
            <a:ext cx="6263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à repérer tout écart éventuel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66586" y="4421688"/>
            <a:ext cx="4922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 à en mesurer l’ampleur,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78904" y="5035463"/>
            <a:ext cx="5298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à prendre les mesures nécessaires</a:t>
            </a:r>
            <a:endParaRPr lang="fr-FR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responsables du contrôle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6" y="1240077"/>
            <a:ext cx="652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gouvernance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91638" y="1828800"/>
            <a:ext cx="688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responsabilité des membres du conseil d’administration  est d’assurer la saine gestion de leur entreprise, et de protéger les intérêts des actionnaires et du grand public.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029216" y="2818356"/>
            <a:ext cx="677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stratégique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54060" y="3294345"/>
            <a:ext cx="718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Sert à apprécier globalement le rendement de l’organisation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66795" y="3870542"/>
            <a:ext cx="313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Contrôle qualitatif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91639" y="4321479"/>
            <a:ext cx="6651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Remplissons nous notre mission? Avons-nous atteint nos objectifs? 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29425" y="4897677"/>
            <a:ext cx="34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Contrôle quantitatif</a:t>
            </a:r>
            <a:endParaRPr lang="fr-FR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91430" y="5398719"/>
            <a:ext cx="6576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Suppose des résultats précis.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54061" y="5874542"/>
            <a:ext cx="642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Comparaison du taux de rendement visé 11% au taux de rendement obtenu 10%</a:t>
            </a:r>
            <a:endParaRPr lang="fr-FR" sz="1600" dirty="0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200416" y="146509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responsables du contrôle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54894" y="1290181"/>
            <a:ext cx="290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contrôle tactique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6692" y="1816274"/>
            <a:ext cx="3144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gestionnaires responsables d’une unité établissent des objectifs et des plans. Ils effectuent à la fin d’une période des contrôles tactiques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2066795" y="3983277"/>
            <a:ext cx="408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Le contrôle opérationnel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29217" y="4822521"/>
            <a:ext cx="330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Il a pour but de répondre aux besoins de la clientèle.</a:t>
            </a:r>
            <a:endParaRPr lang="fr-F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254" t="40263" r="44394" b="34798"/>
          <a:stretch>
            <a:fillRect/>
          </a:stretch>
        </p:blipFill>
        <p:spPr bwMode="auto">
          <a:xfrm>
            <a:off x="5462407" y="2041743"/>
            <a:ext cx="3421688" cy="153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2658" t="45068" r="52055" b="37690"/>
          <a:stretch>
            <a:fillRect/>
          </a:stretch>
        </p:blipFill>
        <p:spPr bwMode="auto">
          <a:xfrm>
            <a:off x="5561556" y="4033381"/>
            <a:ext cx="2993721" cy="189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200416" y="146509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contrôle bureaucratique et le contrôle organique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292263" y="1265129"/>
            <a:ext cx="47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bureaucratique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41534" y="1891430"/>
            <a:ext cx="5285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Utilisation de règles et marches à suivre rigides, 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55118" y="4622810"/>
            <a:ext cx="496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contrôle organique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28656" y="5119617"/>
            <a:ext cx="687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Permet aux employés de se prendre en main.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64966" y="5601428"/>
            <a:ext cx="683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Définition de tâches plus extensives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54205" y="6172685"/>
            <a:ext cx="648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employés contrôlent eux mêmes leur activité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06044" y="2457187"/>
            <a:ext cx="386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Exercice d’autorité de haut vers le bas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66170" y="3777715"/>
            <a:ext cx="7377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Mise en place de méthodes visant à empêcher tout écart par rapport aux attentes.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29008" y="3144033"/>
            <a:ext cx="6851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Formulation d’instructions détaillées sur la manière d’exécuter un travail</a:t>
            </a:r>
            <a:endParaRPr lang="fr-FR" sz="1600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200416" y="146509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raisons qui rendent le contrôle nécessaire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66795" y="1252603"/>
            <a:ext cx="65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organisations ont  aujourd’hui des structures complexes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991637" y="1741118"/>
            <a:ext cx="6726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gestionnaires doivent composer avec des éléments incertains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03748" y="2304789"/>
            <a:ext cx="6651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On délègue plus d’autorité à la base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803749" y="2868460"/>
            <a:ext cx="6388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L’élément humain se heurte à certaines limites ( interprétation différente de la politique, des plans et buts de l’organisation)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16273" y="3594970"/>
            <a:ext cx="7102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nécessité de protéger les ressources de l’organisation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16066" y="4096011"/>
            <a:ext cx="676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L’uniformisation de la qualité des produits et services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16483" y="4747364"/>
            <a:ext cx="6538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organisations veulent établir un lien entre le rendement et les normes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54061" y="5486400"/>
            <a:ext cx="6626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motivation des employés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29217" y="6125227"/>
            <a:ext cx="6438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 On doit s’assurer que chacun prend ses responsabilités</a:t>
            </a:r>
            <a:endParaRPr lang="fr-FR" sz="1600" dirty="0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200416" y="146509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éléments indispensables à un système de contrôle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29009" y="1240077"/>
            <a:ext cx="662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Le choix de critères d’évaluation appropriés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079320" y="2041742"/>
            <a:ext cx="627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Le nombre de critères à utiliser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91638" y="2718148"/>
            <a:ext cx="667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participation des employés au choix des critères d’évaluation et des normes de rendements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129425" y="3795387"/>
            <a:ext cx="672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L’application à chaque unité organisationnelle de critères qui lui conviennent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979112" y="4835046"/>
            <a:ext cx="67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La fréquence des évaluations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991638" y="5536504"/>
            <a:ext cx="667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Le besoin d’informer les employés des résultats obtenus.</a:t>
            </a:r>
            <a:endParaRPr lang="fr-FR" sz="1800" dirty="0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200416" y="246718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Le contrôle en tant que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fonction de gestion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éléments d’un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 système de contrôle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types de contrôle 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Les outils de contrôle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990000"/>
      </a:hlink>
      <a:folHlink>
        <a:srgbClr val="99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28604</TotalTime>
  <Words>1868</Words>
  <Application>Microsoft Office PowerPoint</Application>
  <PresentationFormat>Affichage à l'écran (4:3)</PresentationFormat>
  <Paragraphs>941</Paragraphs>
  <Slides>23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25" baseType="lpstr">
      <vt:lpstr>Standarddesign</vt:lpstr>
      <vt:lpstr>1_Standarddesign</vt:lpstr>
      <vt:lpstr>CHAPITRE 12: Le contrôle organisationnel </vt:lpstr>
      <vt:lpstr>Plan</vt:lpstr>
      <vt:lpstr>Objectif pour l’étudiant</vt:lpstr>
      <vt:lpstr>Le contrôle  en tant que fonction de gestion</vt:lpstr>
      <vt:lpstr>Les responsables du contrôle</vt:lpstr>
      <vt:lpstr>Les responsables du contrôle</vt:lpstr>
      <vt:lpstr>Le contrôle bureaucratique et le contrôle organique</vt:lpstr>
      <vt:lpstr>Les raisons qui rendent le contrôle nécessaire</vt:lpstr>
      <vt:lpstr>Les éléments indispensables à un système de contrôle</vt:lpstr>
      <vt:lpstr>Le système de contrôle</vt:lpstr>
      <vt:lpstr>Le système de contrôle</vt:lpstr>
      <vt:lpstr>Le système de contrôle</vt:lpstr>
      <vt:lpstr>Les types de contrôle</vt:lpstr>
      <vt:lpstr>Les outils de contrôle </vt:lpstr>
      <vt:lpstr>Les outils de contrôle </vt:lpstr>
      <vt:lpstr>Les outils de contrôle </vt:lpstr>
      <vt:lpstr>Les outils de contrôle </vt:lpstr>
      <vt:lpstr>Les outils de contrôle </vt:lpstr>
      <vt:lpstr>Les outils de contrôle </vt:lpstr>
      <vt:lpstr>Les outils de contrôle </vt:lpstr>
      <vt:lpstr>Les outils de contrôle </vt:lpstr>
      <vt:lpstr>Les outils de contrôle </vt:lpstr>
      <vt:lpstr>Les outils de contrôle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seli</dc:creator>
  <dc:description>PresentationLoad.com</dc:description>
  <cp:lastModifiedBy>apedomeseli@yahoo.fr</cp:lastModifiedBy>
  <cp:revision>2164</cp:revision>
  <dcterms:created xsi:type="dcterms:W3CDTF">2007-11-27T23:54:21Z</dcterms:created>
  <dcterms:modified xsi:type="dcterms:W3CDTF">2019-08-20T15:14:20Z</dcterms:modified>
</cp:coreProperties>
</file>